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281" r:id="rId2"/>
    <p:sldId id="257" r:id="rId3"/>
    <p:sldId id="258" r:id="rId4"/>
    <p:sldId id="261" r:id="rId5"/>
    <p:sldId id="262" r:id="rId6"/>
    <p:sldId id="276" r:id="rId7"/>
    <p:sldId id="294" r:id="rId8"/>
    <p:sldId id="274" r:id="rId9"/>
    <p:sldId id="279" r:id="rId10"/>
    <p:sldId id="264" r:id="rId11"/>
    <p:sldId id="287" r:id="rId12"/>
    <p:sldId id="266" r:id="rId13"/>
    <p:sldId id="267" r:id="rId14"/>
    <p:sldId id="270" r:id="rId15"/>
    <p:sldId id="269" r:id="rId16"/>
    <p:sldId id="268" r:id="rId17"/>
    <p:sldId id="271" r:id="rId18"/>
    <p:sldId id="296" r:id="rId19"/>
    <p:sldId id="297" r:id="rId20"/>
    <p:sldId id="293" r:id="rId21"/>
    <p:sldId id="295" r:id="rId22"/>
    <p:sldId id="280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8717" autoAdjust="0"/>
  </p:normalViewPr>
  <p:slideViewPr>
    <p:cSldViewPr>
      <p:cViewPr>
        <p:scale>
          <a:sx n="70" d="100"/>
          <a:sy n="70" d="100"/>
        </p:scale>
        <p:origin x="-187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78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9.7987751891260161E-2"/>
          <c:y val="4.0895001859754615E-2"/>
          <c:w val="0.8880689905795196"/>
          <c:h val="0.8281502841624907"/>
        </c:manualLayout>
      </c:layout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Investimentos</c:v>
                </c:pt>
              </c:strCache>
            </c:strRef>
          </c:tx>
          <c:cat>
            <c:strRef>
              <c:f>Plan1!$A$2:$A$8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Total</c:v>
                </c:pt>
                <c:pt idx="6">
                  <c:v>Média Anual</c:v>
                </c:pt>
              </c:strCache>
            </c:strRef>
          </c:cat>
          <c:val>
            <c:numRef>
              <c:f>Plan1!$B$2:$B$8</c:f>
              <c:numCache>
                <c:formatCode>#,##0</c:formatCode>
                <c:ptCount val="7"/>
                <c:pt idx="0">
                  <c:v>10021</c:v>
                </c:pt>
                <c:pt idx="1">
                  <c:v>15492</c:v>
                </c:pt>
                <c:pt idx="2">
                  <c:v>27362</c:v>
                </c:pt>
                <c:pt idx="3">
                  <c:v>21378</c:v>
                </c:pt>
                <c:pt idx="4">
                  <c:v>19627</c:v>
                </c:pt>
                <c:pt idx="5">
                  <c:v>93880</c:v>
                </c:pt>
                <c:pt idx="6">
                  <c:v>18776</c:v>
                </c:pt>
              </c:numCache>
            </c:numRef>
          </c:val>
        </c:ser>
        <c:dLbls>
          <c:showVal val="1"/>
        </c:dLbls>
        <c:gapWidth val="75"/>
        <c:axId val="235324160"/>
        <c:axId val="235325696"/>
      </c:barChart>
      <c:catAx>
        <c:axId val="235324160"/>
        <c:scaling>
          <c:orientation val="minMax"/>
        </c:scaling>
        <c:axPos val="b"/>
        <c:numFmt formatCode="General" sourceLinked="1"/>
        <c:majorTickMark val="none"/>
        <c:tickLblPos val="nextTo"/>
        <c:crossAx val="235325696"/>
        <c:crosses val="autoZero"/>
        <c:auto val="1"/>
        <c:lblAlgn val="ctr"/>
        <c:lblOffset val="100"/>
      </c:catAx>
      <c:valAx>
        <c:axId val="235325696"/>
        <c:scaling>
          <c:orientation val="minMax"/>
        </c:scaling>
        <c:axPos val="l"/>
        <c:numFmt formatCode="#,##0" sourceLinked="1"/>
        <c:majorTickMark val="none"/>
        <c:tickLblPos val="nextTo"/>
        <c:crossAx val="235324160"/>
        <c:crosses val="autoZero"/>
        <c:crossBetween val="between"/>
      </c:valAx>
      <c:spPr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b"/>
      <c:layout/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8.0911244316380748E-2"/>
          <c:y val="8.841066270414398E-2"/>
          <c:w val="0.91154423208838165"/>
          <c:h val="0.86738313798466837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0899182561307902E-2"/>
                  <c:y val="-1.7467248908296935E-2"/>
                </c:manualLayout>
              </c:layout>
              <c:showVal val="1"/>
            </c:dLbl>
            <c:dLbl>
              <c:idx val="1"/>
              <c:layout>
                <c:manualLayout>
                  <c:x val="1.0899182561307902E-2"/>
                  <c:y val="-1.1644832605531247E-2"/>
                </c:manualLayout>
              </c:layout>
              <c:showVal val="1"/>
            </c:dLbl>
            <c:dLbl>
              <c:idx val="2"/>
              <c:layout>
                <c:manualLayout>
                  <c:x val="1.0899182561307902E-2"/>
                  <c:y val="-8.733624454148459E-3"/>
                </c:manualLayout>
              </c:layout>
              <c:showVal val="1"/>
            </c:dLbl>
            <c:dLbl>
              <c:idx val="3"/>
              <c:layout>
                <c:manualLayout>
                  <c:x val="9.0826521344232591E-3"/>
                  <c:y val="-1.7467248908296935E-2"/>
                </c:manualLayout>
              </c:layout>
              <c:showVal val="1"/>
            </c:dLbl>
            <c:dLbl>
              <c:idx val="4"/>
              <c:layout>
                <c:manualLayout>
                  <c:x val="9.0826521344232591E-3"/>
                  <c:y val="-2.3289665211062592E-2"/>
                </c:manualLayout>
              </c:layout>
              <c:showVal val="1"/>
            </c:dLbl>
            <c:dLbl>
              <c:idx val="5"/>
              <c:layout>
                <c:manualLayout>
                  <c:x val="5.4495912806539542E-3"/>
                  <c:y val="-1.1644832605531303E-2"/>
                </c:manualLayout>
              </c:layout>
              <c:showVal val="1"/>
            </c:dLbl>
            <c:dLbl>
              <c:idx val="6"/>
              <c:layout>
                <c:manualLayout>
                  <c:x val="5.4495912806539542E-3"/>
                  <c:y val="-8.7336244541484746E-3"/>
                </c:manualLayout>
              </c:layout>
              <c:showVal val="1"/>
            </c:dLbl>
            <c:showVal val="1"/>
          </c:dLbls>
          <c:cat>
            <c:strRef>
              <c:f>Plan1!$B$1:$H$1</c:f>
              <c:strCach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Média Anual</c:v>
                </c:pt>
              </c:strCache>
            </c:strRef>
          </c:cat>
          <c:val>
            <c:numRef>
              <c:f>Plan1!$B$2:$H$2</c:f>
              <c:numCache>
                <c:formatCode>#,##0</c:formatCode>
                <c:ptCount val="7"/>
                <c:pt idx="0">
                  <c:v>10021</c:v>
                </c:pt>
                <c:pt idx="1">
                  <c:v>15492</c:v>
                </c:pt>
                <c:pt idx="2">
                  <c:v>27362</c:v>
                </c:pt>
                <c:pt idx="3">
                  <c:v>21378</c:v>
                </c:pt>
                <c:pt idx="4">
                  <c:v>19627</c:v>
                </c:pt>
                <c:pt idx="5">
                  <c:v>21333</c:v>
                </c:pt>
                <c:pt idx="6">
                  <c:v>19202.166666666668</c:v>
                </c:pt>
              </c:numCache>
            </c:numRef>
          </c:val>
        </c:ser>
        <c:dLbls>
          <c:showVal val="1"/>
        </c:dLbls>
        <c:shape val="cylinder"/>
        <c:axId val="61410688"/>
        <c:axId val="61416576"/>
        <c:axId val="0"/>
      </c:bar3DChart>
      <c:catAx>
        <c:axId val="61410688"/>
        <c:scaling>
          <c:orientation val="minMax"/>
        </c:scaling>
        <c:axPos val="b"/>
        <c:tickLblPos val="nextTo"/>
        <c:crossAx val="61416576"/>
        <c:crosses val="autoZero"/>
        <c:auto val="1"/>
        <c:lblAlgn val="ctr"/>
        <c:lblOffset val="100"/>
      </c:catAx>
      <c:valAx>
        <c:axId val="61416576"/>
        <c:scaling>
          <c:orientation val="minMax"/>
        </c:scaling>
        <c:axPos val="l"/>
        <c:majorGridlines/>
        <c:numFmt formatCode="#,##0" sourceLinked="1"/>
        <c:tickLblPos val="nextTo"/>
        <c:crossAx val="61410688"/>
        <c:crosses val="autoZero"/>
        <c:crossBetween val="between"/>
      </c:valAx>
      <c:spPr>
        <a:noFill/>
        <a:ln w="25400">
          <a:solidFill>
            <a:schemeClr val="bg1"/>
          </a:solidFill>
        </a:ln>
        <a:effectLst/>
      </c:spPr>
    </c:plotArea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INVESTIMENTOS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C5A6F-8F4F-415C-9A88-0072EF3043F5}" type="datetimeFigureOut">
              <a:rPr lang="pt-BR" smtClean="0"/>
              <a:pPr/>
              <a:t>11/02/2015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F217E-D687-4A2E-9A7E-F44E82BA76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INVESTIMENTOS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9B278-6A47-4753-BD5E-64BD4FF8DEEC}" type="datetimeFigureOut">
              <a:rPr lang="pt-BR" smtClean="0"/>
              <a:pPr/>
              <a:t>11/02/2015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2348B-E4CE-40BC-9258-959965192D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INVESTIMENTOS</a:t>
            </a:r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INVESTIMENTOS</a:t>
            </a:r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INVESTIMENTOS</a:t>
            </a:r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INVESTIMENTOS</a:t>
            </a:r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INVESTIMENTOS</a:t>
            </a:r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INVESTIMENTOS</a:t>
            </a:r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INVESTIMENTOS</a:t>
            </a:r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INVESTIMENTOS</a:t>
            </a:r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INVESTIMENTOS</a:t>
            </a:r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INVESTIMENTOS</a:t>
            </a:r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INVESTIMENTOS</a:t>
            </a:r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INVESTIMENTOS</a:t>
            </a:r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INVESTIMENTOS</a:t>
            </a:r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09BF-97E3-4670-BC0F-A87C319C5D6F}" type="datetime1">
              <a:rPr lang="pt-BR" smtClean="0"/>
              <a:pPr/>
              <a:t>11/02/2015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DA7A-2990-4CEE-833D-B9E2F70A0FFF}" type="datetime1">
              <a:rPr lang="pt-BR" smtClean="0"/>
              <a:pPr/>
              <a:t>11/02/2015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0D4E-E228-4167-8D51-74CA618D1263}" type="datetime1">
              <a:rPr lang="pt-BR" smtClean="0"/>
              <a:pPr/>
              <a:t>11/02/2015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F473-ABC6-4450-997B-7168ED1ED9EB}" type="datetime1">
              <a:rPr lang="pt-BR" smtClean="0"/>
              <a:pPr/>
              <a:t>11/02/2015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92A0-8F5E-4112-B4F8-649EE89BD3B7}" type="datetime1">
              <a:rPr lang="pt-BR" smtClean="0"/>
              <a:pPr/>
              <a:t>11/02/2015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E0FC-60D8-4C42-8D66-613CCD12A853}" type="datetime1">
              <a:rPr lang="pt-BR" smtClean="0"/>
              <a:pPr/>
              <a:t>11/02/2015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AA85-B457-4087-AF59-1A1E59D83C11}" type="datetime1">
              <a:rPr lang="pt-BR" smtClean="0"/>
              <a:pPr/>
              <a:t>11/02/2015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0B0F-7789-4DC4-81A8-A349E11807DF}" type="datetime1">
              <a:rPr lang="pt-BR" smtClean="0"/>
              <a:pPr/>
              <a:t>11/02/2015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DEC7-49AF-4897-94CA-DFE18A5B830D}" type="datetime1">
              <a:rPr lang="pt-BR" smtClean="0"/>
              <a:pPr/>
              <a:t>11/02/2015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0954-9EC5-4A76-BA2D-463A1EA0F754}" type="datetime1">
              <a:rPr lang="pt-BR" smtClean="0"/>
              <a:pPr/>
              <a:t>11/02/2015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B061-108F-4D8C-860B-C22F0A57BE6E}" type="datetime1">
              <a:rPr lang="pt-BR" smtClean="0"/>
              <a:pPr/>
              <a:t>11/02/2015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A9F10-4A02-42EC-97F6-FF0228DB5E8F}" type="datetime1">
              <a:rPr lang="pt-BR" smtClean="0"/>
              <a:pPr/>
              <a:t>11/02/2015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AUDIÊNCIA PÚBLICA</a:t>
            </a:r>
            <a:endParaRPr lang="pt-BR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22145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PREFEITURA MUNICIPAL DE RESENDE</a:t>
            </a:r>
          </a:p>
          <a:p>
            <a:pPr algn="ctr">
              <a:buNone/>
            </a:pP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214678" y="5857892"/>
            <a:ext cx="2895600" cy="285753"/>
          </a:xfrm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1</a:t>
            </a:fld>
            <a:endParaRPr lang="pt-BR"/>
          </a:p>
        </p:txBody>
      </p:sp>
      <p:pic>
        <p:nvPicPr>
          <p:cNvPr id="6" name="Picture 3" descr="brasao pmr em cu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3" y="928669"/>
            <a:ext cx="857257" cy="85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857232"/>
            <a:ext cx="85725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0112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APLICAÇÃO NA EDUCAÇÃO</a:t>
            </a:r>
            <a:b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</p:nvPr>
        </p:nvGraphicFramePr>
        <p:xfrm>
          <a:off x="571472" y="1643049"/>
          <a:ext cx="8001056" cy="3857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4144"/>
                <a:gridCol w="1250174"/>
                <a:gridCol w="916738"/>
              </a:tblGrid>
              <a:tr h="350696"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Descrição</a:t>
                      </a:r>
                      <a:endParaRPr lang="pt-BR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Executável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50696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Valor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%</a:t>
                      </a:r>
                      <a:endParaRPr lang="pt-BR" sz="1600" dirty="0"/>
                    </a:p>
                  </a:txBody>
                  <a:tcPr/>
                </a:tc>
              </a:tr>
              <a:tr h="350696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 </a:t>
                      </a:r>
                      <a:r>
                        <a:rPr lang="pt-BR" sz="1600" b="1" baseline="0" dirty="0" smtClean="0"/>
                        <a:t> - </a:t>
                      </a:r>
                      <a:r>
                        <a:rPr lang="pt-BR" sz="1600" b="1" dirty="0" smtClean="0"/>
                        <a:t> Receita de Impostos e Transferências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282.858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100,00</a:t>
                      </a:r>
                      <a:endParaRPr lang="pt-BR" sz="1600" b="1" dirty="0"/>
                    </a:p>
                  </a:txBody>
                  <a:tcPr anchor="b"/>
                </a:tc>
              </a:tr>
              <a:tr h="350696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        Despesas na Manutenção e Desenvolvimento</a:t>
                      </a:r>
                      <a:r>
                        <a:rPr lang="pt-BR" sz="1600" b="1" baseline="0" dirty="0" smtClean="0"/>
                        <a:t> do Ensino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 anchor="b"/>
                </a:tc>
              </a:tr>
              <a:tr h="350696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B </a:t>
                      </a:r>
                      <a:r>
                        <a:rPr lang="pt-BR" sz="1600" b="1" baseline="0" dirty="0" smtClean="0"/>
                        <a:t> -  Limite mínimo art. 212 da CF ( 25% de A 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70.714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25,00</a:t>
                      </a:r>
                      <a:endParaRPr lang="pt-BR" sz="1600" b="1" dirty="0"/>
                    </a:p>
                  </a:txBody>
                  <a:tcPr anchor="b"/>
                </a:tc>
              </a:tr>
              <a:tr h="350696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  -  Despesa realizada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80.088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28,31</a:t>
                      </a:r>
                      <a:endParaRPr lang="pt-BR" sz="1600" b="1" dirty="0"/>
                    </a:p>
                  </a:txBody>
                  <a:tcPr anchor="b"/>
                </a:tc>
              </a:tr>
              <a:tr h="350696"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pt-BR" sz="1600" b="1" dirty="0"/>
                    </a:p>
                  </a:txBody>
                  <a:tcPr anchor="b"/>
                </a:tc>
              </a:tr>
              <a:tr h="35069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       Pagamento dos Professores do Ensino Fundamental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 anchor="b"/>
                </a:tc>
              </a:tr>
              <a:tr h="350696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D -  Receita do FUNDEB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41.758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100,00</a:t>
                      </a:r>
                      <a:endParaRPr lang="pt-BR" sz="1600" b="1" dirty="0"/>
                    </a:p>
                  </a:txBody>
                  <a:tcPr anchor="b"/>
                </a:tc>
              </a:tr>
              <a:tr h="350696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E  -  Limite mínimo ( 60% de G 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23.861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60,00</a:t>
                      </a:r>
                      <a:endParaRPr lang="pt-BR" sz="1600" b="1" dirty="0"/>
                    </a:p>
                  </a:txBody>
                  <a:tcPr anchor="b"/>
                </a:tc>
              </a:tr>
              <a:tr h="350696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F  -</a:t>
                      </a:r>
                      <a:r>
                        <a:rPr lang="pt-BR" sz="1600" b="1" baseline="0" dirty="0" smtClean="0"/>
                        <a:t> </a:t>
                      </a:r>
                      <a:r>
                        <a:rPr lang="pt-BR" sz="1600" b="1" dirty="0" smtClean="0"/>
                        <a:t> Despesa realizada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32.798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78,54</a:t>
                      </a:r>
                      <a:endParaRPr lang="pt-BR" sz="1600" b="1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86520"/>
            <a:ext cx="2895600" cy="2857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Controladoria Geral do Município</a:t>
            </a: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10</a:t>
            </a:fld>
            <a:endParaRPr lang="pt-BR" dirty="0"/>
          </a:p>
        </p:txBody>
      </p:sp>
      <p:pic>
        <p:nvPicPr>
          <p:cNvPr id="7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57166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logomarca PMR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/>
          <a:stretch>
            <a:fillRect/>
          </a:stretch>
        </p:blipFill>
        <p:spPr bwMode="auto">
          <a:xfrm>
            <a:off x="7429521" y="357166"/>
            <a:ext cx="64294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accent1"/>
                </a:solidFill>
              </a:rPr>
              <a:t>APLICAÇÃO NA SAÚDE</a:t>
            </a:r>
            <a:br>
              <a:rPr lang="pt-BR" sz="2400" dirty="0" smtClean="0">
                <a:solidFill>
                  <a:schemeClr val="accent1"/>
                </a:solidFill>
              </a:rPr>
            </a:br>
            <a:r>
              <a:rPr lang="pt-BR" sz="2400" dirty="0" smtClean="0">
                <a:solidFill>
                  <a:schemeClr val="accent1"/>
                </a:solidFill>
              </a:rPr>
              <a:t>EXERCÍCIO DE 2014</a:t>
            </a:r>
            <a:endParaRPr lang="pt-BR" sz="2400" dirty="0">
              <a:solidFill>
                <a:schemeClr val="accent1"/>
              </a:solidFill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857224" y="1785924"/>
          <a:ext cx="7286676" cy="350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0440"/>
                <a:gridCol w="1366236"/>
              </a:tblGrid>
              <a:tr h="3889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RECEITAS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Receitas de Impostos e transferências Constitucionais</a:t>
                      </a:r>
                      <a:r>
                        <a:rPr lang="pt-BR" b="1" baseline="0" dirty="0" smtClean="0"/>
                        <a:t> (I)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282.858</a:t>
                      </a:r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DESPESAS PRÓPRIAS COM SAÚDE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A</a:t>
                      </a:r>
                      <a:r>
                        <a:rPr lang="pt-BR" b="1" baseline="0" dirty="0" smtClean="0"/>
                        <a:t> – Despesas com saúde ( Função 10)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133.459</a:t>
                      </a:r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B – Despesas custeadas com recursos vinculados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53.167</a:t>
                      </a:r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CÁLCULO DOS GASTOS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 DAS DESPESAS</a:t>
                      </a:r>
                      <a:r>
                        <a:rPr lang="pt-BR" b="1" baseline="0" dirty="0" smtClean="0"/>
                        <a:t> PRÓPRIAS COM SAÚDE  (II) = (A – B)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80.292</a:t>
                      </a:r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%</a:t>
                      </a:r>
                      <a:r>
                        <a:rPr lang="pt-BR" b="1" baseline="0" dirty="0" smtClean="0"/>
                        <a:t> DAS DESPESAS PRÓPRIAS COM SAÚDE – EC Nº 29/00 (II/I)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28,39%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857893"/>
            <a:ext cx="2895600" cy="3571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Controladoria Geral do Município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72264" y="5857892"/>
            <a:ext cx="2019328" cy="571504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11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28604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143768" y="428604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RESENPREV</a:t>
            </a:r>
            <a:b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000100" y="1808916"/>
          <a:ext cx="7000924" cy="3548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1575639"/>
                <a:gridCol w="1567633"/>
                <a:gridCol w="1571636"/>
              </a:tblGrid>
              <a:tr h="3424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RESULTADO PREVIDENCIÁRIO  ( R$ 1.000,00 )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42440">
                <a:tc rowSpan="2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Descrição</a:t>
                      </a:r>
                      <a:endParaRPr lang="pt-BR" sz="14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Valores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356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5º Bimestre</a:t>
                      </a:r>
                      <a:endParaRPr lang="pt-B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6º Bimestre</a:t>
                      </a:r>
                      <a:endParaRPr lang="pt-B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baseline="0" dirty="0" smtClean="0"/>
                        <a:t> No Exercício</a:t>
                      </a:r>
                      <a:endParaRPr lang="pt-BR" sz="1400" b="1" dirty="0"/>
                    </a:p>
                  </a:txBody>
                  <a:tcPr anchor="ctr"/>
                </a:tc>
              </a:tr>
              <a:tr h="311309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Receita Previdenciária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5.605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9.009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55.598</a:t>
                      </a:r>
                      <a:endParaRPr lang="pt-BR" sz="1400" b="1" dirty="0"/>
                    </a:p>
                  </a:txBody>
                  <a:tcPr/>
                </a:tc>
              </a:tr>
              <a:tr h="311309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Despesa Previdenciária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3.249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4.065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19.477</a:t>
                      </a:r>
                      <a:endParaRPr lang="pt-BR" sz="1400" b="1" dirty="0"/>
                    </a:p>
                  </a:txBody>
                  <a:tcPr/>
                </a:tc>
              </a:tr>
              <a:tr h="311309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Resultado Previdenciária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2.356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4.944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36.121</a:t>
                      </a:r>
                      <a:endParaRPr lang="pt-BR" sz="1400" b="1" dirty="0"/>
                    </a:p>
                  </a:txBody>
                  <a:tcPr/>
                </a:tc>
              </a:tr>
              <a:tr h="311309">
                <a:tc>
                  <a:txBody>
                    <a:bodyPr/>
                    <a:lstStyle/>
                    <a:p>
                      <a:endParaRPr lang="pt-B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b="1" dirty="0"/>
                    </a:p>
                  </a:txBody>
                  <a:tcPr/>
                </a:tc>
              </a:tr>
              <a:tr h="311309">
                <a:tc gridSpan="4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DISPONIBILIDADE FINANCEIRA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11309">
                <a:tc gridSpan="4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Valor</a:t>
                      </a:r>
                      <a:r>
                        <a:rPr lang="pt-BR" sz="1400" b="1" baseline="0" dirty="0" smtClean="0"/>
                        <a:t> em Reserva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11309">
                <a:tc gridSpan="4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Em 31/12/2014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1309">
                <a:tc gridSpan="4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R$</a:t>
                      </a:r>
                      <a:r>
                        <a:rPr lang="pt-BR" sz="1400" b="1" baseline="0" dirty="0" smtClean="0"/>
                        <a:t> 156.104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857892"/>
            <a:ext cx="2895600" cy="3571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Controladoria Geral do Município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5786454"/>
            <a:ext cx="2133600" cy="571504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12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7" y="357166"/>
            <a:ext cx="928694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/>
          <a:stretch>
            <a:fillRect/>
          </a:stretch>
        </p:blipFill>
        <p:spPr bwMode="auto">
          <a:xfrm>
            <a:off x="7143769" y="357166"/>
            <a:ext cx="857255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RESENPREV</a:t>
            </a:r>
            <a:b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296"/>
                <a:gridCol w="2357454"/>
                <a:gridCol w="232885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RESULTADO NOMINAL ( R$</a:t>
                      </a:r>
                      <a:r>
                        <a:rPr lang="pt-BR" baseline="0" dirty="0" smtClean="0"/>
                        <a:t> 1.000,00 )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Descrição</a:t>
                      </a:r>
                      <a:endParaRPr lang="pt-BR" sz="16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Valores  (R$ 1.000,00 )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Em 31/12/2013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Em 31/12/2014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( D 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( E )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 – Dívida Consolidada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125.504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418.951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B - Deduções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127.921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156.099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 – Dívida Fiscal Líquida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-2.417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262.852   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Descrição</a:t>
                      </a:r>
                      <a:endParaRPr lang="pt-BR" sz="16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Evolução do Período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3º</a:t>
                      </a:r>
                      <a:r>
                        <a:rPr lang="pt-BR" sz="1600" b="1" baseline="0" dirty="0" smtClean="0"/>
                        <a:t> Quadrimestre</a:t>
                      </a:r>
                      <a:r>
                        <a:rPr lang="pt-BR" sz="1600" b="1" dirty="0" smtClean="0"/>
                        <a:t> de 2014  ( CE – CD )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Resultado Nominal</a:t>
                      </a:r>
                      <a:endParaRPr lang="pt-BR" sz="1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265.269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857892"/>
            <a:ext cx="2895600" cy="3571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5786455"/>
            <a:ext cx="2133600" cy="571504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13</a:t>
            </a:fld>
            <a:endParaRPr lang="pt-BR" dirty="0"/>
          </a:p>
        </p:txBody>
      </p:sp>
      <p:pic>
        <p:nvPicPr>
          <p:cNvPr id="6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286645" y="428604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brasao pmr em curv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357166"/>
            <a:ext cx="895349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5804" y="21429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RESULTADO NOMINAL</a:t>
            </a:r>
            <a:b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500034" y="1857364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9048"/>
                <a:gridCol w="2214578"/>
                <a:gridCol w="2185974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Valores  ( R$</a:t>
                      </a:r>
                      <a:r>
                        <a:rPr lang="pt-BR" baseline="0" dirty="0" smtClean="0"/>
                        <a:t> 1.000,00 )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Em 31/12/2013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Em 31/12/2014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( D 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( E )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 – Dívida Consolidada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125.512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118.937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B – Disponibilidade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44.937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36.969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 – Dívida Consolidada</a:t>
                      </a:r>
                      <a:r>
                        <a:rPr lang="pt-BR" sz="1600" b="1" baseline="0" dirty="0" smtClean="0"/>
                        <a:t> Líquida (C=A-B)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80.575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81.968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Descrição</a:t>
                      </a:r>
                      <a:endParaRPr lang="pt-BR" sz="16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Evolução do Período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3º</a:t>
                      </a:r>
                      <a:r>
                        <a:rPr lang="pt-BR" sz="1600" b="1" baseline="0" dirty="0" smtClean="0"/>
                        <a:t> Quadrimestre</a:t>
                      </a:r>
                      <a:r>
                        <a:rPr lang="pt-BR" sz="1600" b="1" dirty="0" smtClean="0"/>
                        <a:t> de 2014  ( CE  -  CD )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Resultado Nominal</a:t>
                      </a:r>
                      <a:endParaRPr lang="pt-BR" sz="1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1.393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857892"/>
            <a:ext cx="2895600" cy="3571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5857893"/>
            <a:ext cx="2133600" cy="428628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14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428604"/>
            <a:ext cx="7858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/>
          <a:stretch>
            <a:fillRect/>
          </a:stretch>
        </p:blipFill>
        <p:spPr bwMode="auto">
          <a:xfrm>
            <a:off x="7072330" y="428604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58204" cy="15716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LIMITE DA DÍVIDA</a:t>
            </a:r>
            <a:b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CONSOLIDADA LÍQUIDA</a:t>
            </a:r>
            <a:b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28596" y="2500306"/>
          <a:ext cx="82296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9222"/>
                <a:gridCol w="2000264"/>
                <a:gridCol w="1300114"/>
              </a:tblGrid>
              <a:tr h="31369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/>
                </a:tc>
              </a:tr>
              <a:tr h="313692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A – Receita Corrente Líquida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418.983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 100,00</a:t>
                      </a:r>
                      <a:endParaRPr lang="pt-BR" sz="2000" b="1" dirty="0"/>
                    </a:p>
                  </a:txBody>
                  <a:tcPr/>
                </a:tc>
              </a:tr>
              <a:tr h="313692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B – Dívida Consolidada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/>
                        <a:t>118.389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    28,26</a:t>
                      </a:r>
                      <a:endParaRPr lang="pt-BR" sz="2000" b="1" dirty="0"/>
                    </a:p>
                  </a:txBody>
                  <a:tcPr/>
                </a:tc>
              </a:tr>
              <a:tr h="313692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C – Dívida Consolidada Líquida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   88.307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    21,08</a:t>
                      </a:r>
                      <a:endParaRPr lang="pt-BR" sz="2000" b="1" dirty="0"/>
                    </a:p>
                  </a:txBody>
                  <a:tcPr/>
                </a:tc>
              </a:tr>
              <a:tr h="313692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D – Limite Máximo  ( 120,00% </a:t>
                      </a:r>
                      <a:r>
                        <a:rPr lang="pt-BR" sz="2000" b="1" baseline="0" dirty="0" smtClean="0"/>
                        <a:t> de A )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502.779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 120,00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643578"/>
            <a:ext cx="2895600" cy="2857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5429263"/>
            <a:ext cx="2133600" cy="571505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15</a:t>
            </a:fld>
            <a:endParaRPr lang="pt-BR" dirty="0"/>
          </a:p>
        </p:txBody>
      </p:sp>
      <p:pic>
        <p:nvPicPr>
          <p:cNvPr id="6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358082" y="642918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brasao pmr em curv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7" y="642918"/>
            <a:ext cx="85725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DESPESA COM PESSOAL</a:t>
            </a:r>
            <a:b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28596" y="2000238"/>
          <a:ext cx="8229600" cy="33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610"/>
                <a:gridCol w="1500198"/>
                <a:gridCol w="1571636"/>
                <a:gridCol w="1400156"/>
              </a:tblGrid>
              <a:tr h="374690">
                <a:tc row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Descrição</a:t>
                      </a:r>
                      <a:endParaRPr lang="pt-BR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Despesa com Pessoal (R$ 1.000,00)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469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Executivo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Legislativo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Total</a:t>
                      </a:r>
                      <a:endParaRPr lang="pt-BR" sz="1600" b="1" dirty="0"/>
                    </a:p>
                  </a:txBody>
                  <a:tcPr/>
                </a:tc>
              </a:tr>
              <a:tr h="37469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Valor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Valor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Valor</a:t>
                      </a:r>
                      <a:endParaRPr lang="pt-BR" sz="1600" b="1" dirty="0"/>
                    </a:p>
                  </a:txBody>
                  <a:tcPr/>
                </a:tc>
              </a:tr>
              <a:tr h="37469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 – Receita Corrente Líquida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418.983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418.983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418.983</a:t>
                      </a:r>
                      <a:endParaRPr lang="pt-BR" sz="1600" b="1" dirty="0"/>
                    </a:p>
                  </a:txBody>
                  <a:tcPr/>
                </a:tc>
              </a:tr>
              <a:tr h="37469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B – Despesa Realizada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207.006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8.635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215.641</a:t>
                      </a:r>
                      <a:endParaRPr lang="pt-BR" sz="1600" b="1" dirty="0"/>
                    </a:p>
                  </a:txBody>
                  <a:tcPr/>
                </a:tc>
              </a:tr>
              <a:tr h="37469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 – Percentual de Despesa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49,41%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2,06%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51,47%</a:t>
                      </a:r>
                      <a:endParaRPr lang="pt-BR" sz="1600" b="1" dirty="0"/>
                    </a:p>
                  </a:txBody>
                  <a:tcPr/>
                </a:tc>
              </a:tr>
              <a:tr h="37469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D – Limite de Alerta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48,60%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  5,40%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54,00%</a:t>
                      </a:r>
                      <a:endParaRPr lang="pt-BR" sz="1600" b="1" dirty="0"/>
                    </a:p>
                  </a:txBody>
                  <a:tcPr/>
                </a:tc>
              </a:tr>
              <a:tr h="37469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D </a:t>
                      </a:r>
                      <a:r>
                        <a:rPr lang="pt-BR" sz="1600" b="1" baseline="0" dirty="0" smtClean="0"/>
                        <a:t> - Limite Prudencial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51,30%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   5,70%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57,00%</a:t>
                      </a:r>
                      <a:endParaRPr lang="pt-BR" sz="1600" b="1" dirty="0"/>
                    </a:p>
                  </a:txBody>
                  <a:tcPr/>
                </a:tc>
              </a:tr>
              <a:tr h="37469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E – Limite Máximo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54,00%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   6,00%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60,00%</a:t>
                      </a:r>
                      <a:endParaRPr lang="pt-BR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715016"/>
            <a:ext cx="2895600" cy="3571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5500703"/>
            <a:ext cx="2133600" cy="500066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16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28603"/>
            <a:ext cx="785818" cy="85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/>
          <a:stretch>
            <a:fillRect/>
          </a:stretch>
        </p:blipFill>
        <p:spPr bwMode="auto">
          <a:xfrm>
            <a:off x="7358082" y="500042"/>
            <a:ext cx="7143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920880" cy="10112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RESULTADO PRIMÁRIO</a:t>
            </a:r>
            <a:b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928662" y="1571617"/>
          <a:ext cx="7286676" cy="5019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3436"/>
                <a:gridCol w="1353240"/>
              </a:tblGrid>
              <a:tr h="31356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Descrição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Valor</a:t>
                      </a:r>
                      <a:endParaRPr lang="pt-BR" sz="1400" b="1" dirty="0"/>
                    </a:p>
                  </a:txBody>
                  <a:tcPr anchor="b"/>
                </a:tc>
              </a:tr>
              <a:tr h="313566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Receitas</a:t>
                      </a:r>
                      <a:r>
                        <a:rPr lang="pt-BR" sz="1400" b="1" baseline="0" dirty="0" smtClean="0"/>
                        <a:t> Fiscais Correntes  ( A )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446.965</a:t>
                      </a:r>
                      <a:endParaRPr lang="pt-BR" sz="1400" b="1" dirty="0" smtClean="0"/>
                    </a:p>
                  </a:txBody>
                  <a:tcPr anchor="b"/>
                </a:tc>
              </a:tr>
              <a:tr h="31737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( - ) Aplicações Financeiras</a:t>
                      </a:r>
                      <a:r>
                        <a:rPr lang="pt-BR" sz="1400" b="1" baseline="0" dirty="0" smtClean="0"/>
                        <a:t> ( B )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/>
                        <a:t>29.879</a:t>
                      </a:r>
                      <a:endParaRPr lang="pt-BR" sz="1400" b="1" dirty="0"/>
                    </a:p>
                  </a:txBody>
                  <a:tcPr anchor="b"/>
                </a:tc>
              </a:tr>
              <a:tr h="313566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Receitas de Capital ( C )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5.781</a:t>
                      </a:r>
                      <a:endParaRPr lang="pt-BR" sz="1400" b="1" dirty="0"/>
                    </a:p>
                  </a:txBody>
                  <a:tcPr anchor="b"/>
                </a:tc>
              </a:tr>
              <a:tr h="31737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( - ) Alienação de Ativos ( D )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161</a:t>
                      </a:r>
                      <a:endParaRPr lang="pt-BR" sz="1400" b="1" dirty="0"/>
                    </a:p>
                  </a:txBody>
                  <a:tcPr anchor="b"/>
                </a:tc>
              </a:tr>
              <a:tr h="31737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(</a:t>
                      </a:r>
                      <a:r>
                        <a:rPr lang="pt-BR" sz="1400" b="1" baseline="0" dirty="0" smtClean="0"/>
                        <a:t> - ) Operações de Crédito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1.223</a:t>
                      </a:r>
                      <a:endParaRPr lang="pt-BR" sz="1400" b="1" dirty="0"/>
                    </a:p>
                  </a:txBody>
                  <a:tcPr anchor="b"/>
                </a:tc>
              </a:tr>
              <a:tr h="313566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Receitas Fiscais Líquidas ( E = A – B + C - D )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421.483</a:t>
                      </a:r>
                      <a:endParaRPr lang="pt-BR" sz="1400" b="1" dirty="0"/>
                    </a:p>
                  </a:txBody>
                  <a:tcPr anchor="b"/>
                </a:tc>
              </a:tr>
              <a:tr h="227073">
                <a:tc>
                  <a:txBody>
                    <a:bodyPr/>
                    <a:lstStyle/>
                    <a:p>
                      <a:endParaRPr lang="pt-B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400" b="1" dirty="0"/>
                    </a:p>
                  </a:txBody>
                  <a:tcPr anchor="b"/>
                </a:tc>
              </a:tr>
              <a:tr h="313566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Despesas</a:t>
                      </a:r>
                      <a:r>
                        <a:rPr lang="pt-BR" sz="1400" b="1" baseline="0" dirty="0" smtClean="0"/>
                        <a:t> Correntes ( F )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394.888</a:t>
                      </a:r>
                      <a:endParaRPr lang="pt-BR" sz="1400" b="1" dirty="0"/>
                    </a:p>
                  </a:txBody>
                  <a:tcPr anchor="b"/>
                </a:tc>
              </a:tr>
              <a:tr h="313566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(</a:t>
                      </a:r>
                      <a:r>
                        <a:rPr lang="pt-BR" sz="1400" b="1" baseline="0" dirty="0" smtClean="0"/>
                        <a:t> - ) Juros e Encargos da Dívida ( G )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4.595</a:t>
                      </a:r>
                      <a:endParaRPr lang="pt-BR" sz="1400" b="1" dirty="0"/>
                    </a:p>
                  </a:txBody>
                  <a:tcPr anchor="b"/>
                </a:tc>
              </a:tr>
              <a:tr h="313566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Despesas</a:t>
                      </a:r>
                      <a:r>
                        <a:rPr lang="pt-BR" sz="1400" b="1" baseline="0" dirty="0" smtClean="0"/>
                        <a:t> de Capital ( H )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21.333</a:t>
                      </a:r>
                      <a:endParaRPr lang="pt-BR" sz="1400" b="1" dirty="0"/>
                    </a:p>
                  </a:txBody>
                  <a:tcPr anchor="b"/>
                </a:tc>
              </a:tr>
              <a:tr h="313566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( - ) Amortização da Dívida ( I )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5.978</a:t>
                      </a:r>
                      <a:endParaRPr lang="pt-BR" sz="1400" b="1" dirty="0"/>
                    </a:p>
                  </a:txBody>
                  <a:tcPr anchor="b"/>
                </a:tc>
              </a:tr>
              <a:tr h="313566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Despesas Primárias Líquidas</a:t>
                      </a:r>
                      <a:r>
                        <a:rPr lang="pt-BR" sz="1400" b="1" baseline="0" dirty="0" smtClean="0"/>
                        <a:t> (J = F - G + H - I )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405.648</a:t>
                      </a:r>
                      <a:endParaRPr lang="pt-BR" sz="1400" b="1" dirty="0"/>
                    </a:p>
                  </a:txBody>
                  <a:tcPr anchor="b"/>
                </a:tc>
              </a:tr>
              <a:tr h="313566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Resultado Primário ( E – J )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15.835</a:t>
                      </a:r>
                      <a:endParaRPr lang="pt-BR" sz="1400" b="1" dirty="0"/>
                    </a:p>
                  </a:txBody>
                  <a:tcPr anchor="b"/>
                </a:tc>
              </a:tr>
              <a:tr h="313566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( - ) Inscritas em R. P. não processado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26.283</a:t>
                      </a:r>
                      <a:endParaRPr lang="pt-BR" sz="1400" b="1" dirty="0"/>
                    </a:p>
                  </a:txBody>
                  <a:tcPr anchor="b"/>
                </a:tc>
              </a:tr>
              <a:tr h="313566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Resultado Primário</a:t>
                      </a:r>
                      <a:r>
                        <a:rPr lang="pt-BR" sz="1400" b="1" baseline="0" dirty="0" smtClean="0"/>
                        <a:t> do Exercício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-10.448</a:t>
                      </a:r>
                      <a:endParaRPr lang="pt-BR" sz="1400" b="1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>
          <a:xfrm>
            <a:off x="6553200" y="6215082"/>
            <a:ext cx="2133600" cy="506393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17</a:t>
            </a:fld>
            <a:endParaRPr lang="pt-BR" dirty="0"/>
          </a:p>
        </p:txBody>
      </p:sp>
      <p:pic>
        <p:nvPicPr>
          <p:cNvPr id="6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286644" y="357166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brasao pmr em curv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357166"/>
            <a:ext cx="785818" cy="80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3124200" y="6143645"/>
            <a:ext cx="2895600" cy="428628"/>
          </a:xfrm>
        </p:spPr>
        <p:txBody>
          <a:bodyPr/>
          <a:lstStyle/>
          <a:p>
            <a:r>
              <a:rPr lang="pt-BR" dirty="0" smtClean="0"/>
              <a:t>Controladoria Geral do Município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215083"/>
            <a:ext cx="2133600" cy="357190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18</a:t>
            </a:fld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000100" y="928670"/>
          <a:ext cx="728667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2400" b="1" dirty="0" smtClean="0"/>
              <a:t>investimentos</a:t>
            </a:r>
            <a:endParaRPr lang="pt-BR" sz="24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19</a:t>
            </a:fld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395536" y="476672"/>
          <a:ext cx="828092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772400" cy="12858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br>
              <a:rPr lang="pt-B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3º QUADRIMESTRE</a:t>
            </a:r>
            <a:endParaRPr lang="pt-BR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21431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pt-B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EXECUÇÃO ORÇAMENTÁRIA </a:t>
            </a:r>
          </a:p>
          <a:p>
            <a:r>
              <a:rPr lang="pt-B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GESTÃO FISCAL</a:t>
            </a:r>
          </a:p>
          <a:p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5715016"/>
            <a:ext cx="2895600" cy="3571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b="1" dirty="0" smtClean="0"/>
              <a:t>Controladoria Geral do Município</a:t>
            </a:r>
            <a:endParaRPr lang="pt-BR" sz="1400" b="1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2</a:t>
            </a:fld>
            <a:endParaRPr lang="pt-BR"/>
          </a:p>
        </p:txBody>
      </p:sp>
      <p:pic>
        <p:nvPicPr>
          <p:cNvPr id="2050" name="Picture 2" descr="logomarca PM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071546"/>
            <a:ext cx="9286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brasao pmr em curv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1142985"/>
            <a:ext cx="92869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800" dirty="0" smtClean="0"/>
              <a:t>ESFORÇO FINANCEIRO DA GESTÃO</a:t>
            </a:r>
            <a:br>
              <a:rPr lang="pt-BR" sz="2800" dirty="0" smtClean="0"/>
            </a:br>
            <a:r>
              <a:rPr lang="pt-BR" sz="2800" dirty="0" smtClean="0"/>
              <a:t>PERÍODO 2012/2014</a:t>
            </a:r>
            <a:endParaRPr lang="pt-BR" sz="28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982"/>
                <a:gridCol w="1714512"/>
                <a:gridCol w="1714512"/>
                <a:gridCol w="147159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Exercício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31/12/2014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31/12/2012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Esforço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Ativo Financeiro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193.260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163.262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29.998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( - ) </a:t>
                      </a:r>
                      <a:r>
                        <a:rPr lang="pt-BR" dirty="0" err="1" smtClean="0"/>
                        <a:t>Resenprevi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156.104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129.873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26.231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Ativo Financeiro Líquido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37.156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33.389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3.767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Passivo Financeiro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37.819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15.372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22.447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( - ) </a:t>
                      </a:r>
                      <a:r>
                        <a:rPr lang="pt-BR" dirty="0" err="1" smtClean="0"/>
                        <a:t>Resenprevi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Passivo Financeiro Líquido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37.745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15.343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22.402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Superávit/Déficit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-589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18.046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-18.635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929331"/>
            <a:ext cx="2895600" cy="571504"/>
          </a:xfrm>
        </p:spPr>
        <p:txBody>
          <a:bodyPr/>
          <a:lstStyle/>
          <a:p>
            <a:r>
              <a:rPr lang="pt-BR" dirty="0" smtClean="0"/>
              <a:t>Controladoria Geral do Município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000769"/>
            <a:ext cx="2133600" cy="500066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20</a:t>
            </a:fld>
            <a:endParaRPr lang="pt-BR" dirty="0"/>
          </a:p>
        </p:txBody>
      </p:sp>
      <p:pic>
        <p:nvPicPr>
          <p:cNvPr id="7" name="Picture 2" descr="brasao pmr em cu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28604"/>
            <a:ext cx="714380" cy="85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500958" y="428604"/>
            <a:ext cx="64294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400" dirty="0" smtClean="0"/>
              <a:t>Equilíbrio Financeiro da Gestão</a:t>
            </a:r>
            <a:br>
              <a:rPr lang="pt-BR" sz="2400" dirty="0" smtClean="0"/>
            </a:br>
            <a:r>
              <a:rPr lang="pt-BR" sz="2400" dirty="0" smtClean="0"/>
              <a:t>Período 2009/2014</a:t>
            </a:r>
            <a:endParaRPr lang="pt-BR" sz="24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642911" y="2071677"/>
          <a:ext cx="7786742" cy="2428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2622"/>
                <a:gridCol w="1164996"/>
                <a:gridCol w="1042365"/>
                <a:gridCol w="1165333"/>
                <a:gridCol w="980713"/>
                <a:gridCol w="980713"/>
              </a:tblGrid>
              <a:tr h="404816"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Exercícios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404816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2009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2010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2011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2012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2013</a:t>
                      </a:r>
                      <a:endParaRPr lang="pt-BR" dirty="0"/>
                    </a:p>
                  </a:txBody>
                  <a:tcPr anchor="b"/>
                </a:tc>
              </a:tr>
              <a:tr h="404816">
                <a:tc>
                  <a:txBody>
                    <a:bodyPr/>
                    <a:lstStyle/>
                    <a:p>
                      <a:r>
                        <a:rPr lang="pt-BR" dirty="0" smtClean="0"/>
                        <a:t>Ativo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Financeiro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18.857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26.225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31.764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33.389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46.703</a:t>
                      </a:r>
                      <a:endParaRPr lang="pt-BR" dirty="0"/>
                    </a:p>
                  </a:txBody>
                  <a:tcPr anchor="b"/>
                </a:tc>
              </a:tr>
              <a:tr h="404816">
                <a:tc>
                  <a:txBody>
                    <a:bodyPr/>
                    <a:lstStyle/>
                    <a:p>
                      <a:r>
                        <a:rPr lang="pt-BR" dirty="0" smtClean="0"/>
                        <a:t>Passivo Financeiro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13.880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16.425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25.136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15.343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25.227</a:t>
                      </a:r>
                    </a:p>
                  </a:txBody>
                  <a:tcPr anchor="b"/>
                </a:tc>
              </a:tr>
              <a:tr h="404816">
                <a:tc>
                  <a:txBody>
                    <a:bodyPr/>
                    <a:lstStyle/>
                    <a:p>
                      <a:r>
                        <a:rPr lang="pt-BR" dirty="0" smtClean="0"/>
                        <a:t>Superávit Financeiro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  4.707</a:t>
                      </a:r>
                      <a:endParaRPr lang="pt-B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   9.800</a:t>
                      </a:r>
                      <a:endParaRPr lang="pt-B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  6.628</a:t>
                      </a:r>
                      <a:endParaRPr lang="pt-B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18.046</a:t>
                      </a:r>
                      <a:endParaRPr lang="pt-B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21.476</a:t>
                      </a:r>
                      <a:endParaRPr lang="pt-BR" b="1" dirty="0"/>
                    </a:p>
                  </a:txBody>
                  <a:tcPr anchor="b"/>
                </a:tc>
              </a:tr>
              <a:tr h="404816">
                <a:tc>
                  <a:txBody>
                    <a:bodyPr/>
                    <a:lstStyle/>
                    <a:p>
                      <a:r>
                        <a:rPr lang="pt-BR" dirty="0" smtClean="0"/>
                        <a:t>Indicador 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Liq</a:t>
                      </a:r>
                      <a:r>
                        <a:rPr lang="pt-BR" baseline="0" dirty="0" smtClean="0"/>
                        <a:t>  Corrente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1,36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    1,60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1,26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2,18</a:t>
                      </a:r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1,85</a:t>
                      </a:r>
                      <a:endParaRPr lang="pt-BR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857893"/>
            <a:ext cx="2895600" cy="357189"/>
          </a:xfrm>
        </p:spPr>
        <p:txBody>
          <a:bodyPr/>
          <a:lstStyle/>
          <a:p>
            <a:r>
              <a:rPr lang="pt-BR" dirty="0" smtClean="0"/>
              <a:t>Controladoria Geral do Município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5857893"/>
            <a:ext cx="2133600" cy="571504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21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785794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643834" y="785794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12144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accent1"/>
                </a:solidFill>
              </a:rPr>
              <a:t>ELABORADO E APRESENTADO POR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25717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r>
              <a:rPr lang="pt-BR" sz="1400" b="1" dirty="0" smtClean="0">
                <a:solidFill>
                  <a:schemeClr val="accent1"/>
                </a:solidFill>
              </a:rPr>
              <a:t> </a:t>
            </a:r>
            <a:r>
              <a:rPr lang="pt-BR" sz="1400" b="1" dirty="0" err="1" smtClean="0">
                <a:solidFill>
                  <a:schemeClr val="accent1"/>
                </a:solidFill>
              </a:rPr>
              <a:t>Ludemar</a:t>
            </a:r>
            <a:r>
              <a:rPr lang="pt-BR" sz="1400" b="1" dirty="0" smtClean="0">
                <a:solidFill>
                  <a:schemeClr val="accent1"/>
                </a:solidFill>
              </a:rPr>
              <a:t> Pereira </a:t>
            </a:r>
          </a:p>
          <a:p>
            <a:r>
              <a:rPr lang="pt-BR" sz="1400" b="1" dirty="0" smtClean="0">
                <a:solidFill>
                  <a:schemeClr val="accent1"/>
                </a:solidFill>
              </a:rPr>
              <a:t>Controlador Geral do Município</a:t>
            </a:r>
          </a:p>
          <a:p>
            <a:r>
              <a:rPr lang="pt-BR" sz="1400" b="1" dirty="0" smtClean="0">
                <a:solidFill>
                  <a:schemeClr val="accent1"/>
                </a:solidFill>
              </a:rPr>
              <a:t>CRC/RJ nº 023.486-0                                                  </a:t>
            </a:r>
          </a:p>
          <a:p>
            <a:pPr algn="l"/>
            <a:endParaRPr lang="pt-BR" sz="1400" b="1" dirty="0" smtClean="0">
              <a:solidFill>
                <a:schemeClr val="accent1"/>
              </a:solidFill>
            </a:endParaRPr>
          </a:p>
          <a:p>
            <a:r>
              <a:rPr lang="pt-BR" sz="1400" b="1" dirty="0" smtClean="0">
                <a:solidFill>
                  <a:schemeClr val="accent1"/>
                </a:solidFill>
              </a:rPr>
              <a:t>José </a:t>
            </a:r>
            <a:r>
              <a:rPr lang="pt-BR" sz="1400" b="1" dirty="0" err="1" smtClean="0">
                <a:solidFill>
                  <a:schemeClr val="accent1"/>
                </a:solidFill>
              </a:rPr>
              <a:t>Rechuan</a:t>
            </a:r>
            <a:r>
              <a:rPr lang="pt-BR" sz="1400" b="1" dirty="0" smtClean="0">
                <a:solidFill>
                  <a:schemeClr val="accent1"/>
                </a:solidFill>
              </a:rPr>
              <a:t> Junior</a:t>
            </a:r>
          </a:p>
          <a:p>
            <a:r>
              <a:rPr lang="pt-BR" sz="1400" b="1" dirty="0" smtClean="0">
                <a:solidFill>
                  <a:schemeClr val="accent1"/>
                </a:solidFill>
              </a:rPr>
              <a:t>Prefeito Municipal</a:t>
            </a:r>
          </a:p>
          <a:p>
            <a:pPr algn="r"/>
            <a:endParaRPr lang="pt-BR" sz="1400" dirty="0" smtClean="0"/>
          </a:p>
          <a:p>
            <a:r>
              <a:rPr lang="pt-BR" sz="1400" b="1" dirty="0" smtClean="0">
                <a:solidFill>
                  <a:schemeClr val="accent1"/>
                </a:solidFill>
              </a:rPr>
              <a:t>Resende,  26 de  fevereiro de 2015</a:t>
            </a:r>
          </a:p>
          <a:p>
            <a:pPr algn="r"/>
            <a:endParaRPr lang="pt-BR" sz="1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857892"/>
            <a:ext cx="2895600" cy="3571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5857893"/>
            <a:ext cx="2133600" cy="500066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22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42917"/>
            <a:ext cx="857256" cy="85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286645" y="642918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METAS FISCAIS PREVISTAS - LDO</a:t>
            </a:r>
            <a:b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2070430"/>
          <a:ext cx="8229600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40"/>
                <a:gridCol w="1357322"/>
                <a:gridCol w="1285884"/>
                <a:gridCol w="1285884"/>
                <a:gridCol w="1614470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Especificação</a:t>
                      </a:r>
                      <a:endParaRPr lang="pt-BR" sz="20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Desdobramento das Metas Fiscais por Quadrimestre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Quadrimestres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Total</a:t>
                      </a:r>
                    </a:p>
                    <a:p>
                      <a:pPr algn="ctr"/>
                      <a:r>
                        <a:rPr lang="pt-BR" sz="1600" b="1" dirty="0" smtClean="0"/>
                        <a:t>(R$ 1.000,00)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1º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2º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3º</a:t>
                      </a:r>
                      <a:endParaRPr lang="pt-B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Receita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153.846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153.032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158.978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465.856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Despesa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153.846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153.032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158.978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465.856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Resultado Primário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1.894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1.894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1.894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5.682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Resultado Nominal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4.151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4.151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4.151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12.453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Montante da Dívida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139.298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139.298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139.298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139.298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5643578"/>
            <a:ext cx="2895600" cy="4286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b="1" dirty="0" smtClean="0"/>
              <a:t>Controladoria Geral do Município</a:t>
            </a:r>
            <a:endParaRPr lang="pt-BR" sz="1400" b="1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3074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255" y="409561"/>
            <a:ext cx="1038225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logomarca PM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9" y="428604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ARRECADAÇÃO</a:t>
            </a:r>
            <a:b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 de 2014</a:t>
            </a:r>
            <a:endParaRPr lang="pt-BR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251521" y="1571616"/>
          <a:ext cx="8640960" cy="4811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638"/>
                <a:gridCol w="805001"/>
                <a:gridCol w="907100"/>
                <a:gridCol w="812398"/>
                <a:gridCol w="676415"/>
                <a:gridCol w="831612"/>
                <a:gridCol w="801377"/>
                <a:gridCol w="805500"/>
                <a:gridCol w="878726"/>
                <a:gridCol w="659193"/>
              </a:tblGrid>
              <a:tr h="352194">
                <a:tc row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Especificação</a:t>
                      </a:r>
                      <a:endParaRPr lang="pt-BR" sz="1600" dirty="0"/>
                    </a:p>
                  </a:txBody>
                  <a:tcPr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M</a:t>
                      </a:r>
                      <a:r>
                        <a:rPr lang="pt-BR" sz="1600" baseline="0" dirty="0" smtClean="0"/>
                        <a:t> ETAS DE ARRECADAÇÃO ( R$ 1.000,00 )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52194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5º Bimestre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6º Bimestre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baseline="0" dirty="0" smtClean="0"/>
                        <a:t> 3º Quadrimestre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88159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Realizada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Var.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Realizada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Var.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Realizada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Var.</a:t>
                      </a:r>
                      <a:endParaRPr lang="pt-BR" sz="1200" b="1" dirty="0"/>
                    </a:p>
                  </a:txBody>
                  <a:tcPr/>
                </a:tc>
              </a:tr>
              <a:tr h="288568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Receita Corrente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78.888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77.161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-1.727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86.106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81.740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-4.366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164.994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158.901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-6.093</a:t>
                      </a:r>
                      <a:endParaRPr lang="pt-BR" sz="1200" b="1" dirty="0"/>
                    </a:p>
                  </a:txBody>
                  <a:tcPr/>
                </a:tc>
              </a:tr>
              <a:tr h="304264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  Tributárias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13.665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11.944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-1.721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14.198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12.677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-1.521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27.863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24.621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-3.242</a:t>
                      </a:r>
                      <a:endParaRPr lang="pt-BR" sz="1200" b="1" dirty="0"/>
                    </a:p>
                  </a:txBody>
                  <a:tcPr/>
                </a:tc>
              </a:tr>
              <a:tr h="288568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  Contribuições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2.848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2.887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1.910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2.192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282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4.758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5.079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321</a:t>
                      </a:r>
                      <a:endParaRPr lang="pt-BR" sz="1200" b="1" dirty="0"/>
                    </a:p>
                  </a:txBody>
                  <a:tcPr/>
                </a:tc>
              </a:tr>
              <a:tr h="288568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  Patrimonial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4.911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3.392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-1.519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4.926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3.410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-1.516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9.837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6.802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-3.035</a:t>
                      </a:r>
                      <a:endParaRPr lang="pt-BR" sz="1200" b="1" dirty="0"/>
                    </a:p>
                  </a:txBody>
                  <a:tcPr/>
                </a:tc>
              </a:tr>
              <a:tr h="339061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 Transferências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54.965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57.003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2.038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62.290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60.725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-1.565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117.243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117.728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485</a:t>
                      </a:r>
                      <a:endParaRPr lang="pt-BR" sz="1200" b="1" dirty="0"/>
                    </a:p>
                  </a:txBody>
                  <a:tcPr/>
                </a:tc>
              </a:tr>
              <a:tr h="288568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 Outras</a:t>
                      </a:r>
                      <a:r>
                        <a:rPr lang="pt-BR" sz="1100" b="1" baseline="0" dirty="0" smtClean="0"/>
                        <a:t> Rec. Cor.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2.499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1.935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-564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2.782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2.736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-46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5.293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4.671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-1.252</a:t>
                      </a:r>
                      <a:endParaRPr lang="pt-BR" sz="1200" b="1" dirty="0"/>
                    </a:p>
                  </a:txBody>
                  <a:tcPr/>
                </a:tc>
              </a:tr>
              <a:tr h="288568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Rec. Intra-Orçam.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2.489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182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-2.307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2.489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3.684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1.195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4.978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3.866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-1.112</a:t>
                      </a:r>
                      <a:endParaRPr lang="pt-BR" sz="1200" b="1" dirty="0"/>
                    </a:p>
                  </a:txBody>
                  <a:tcPr/>
                </a:tc>
              </a:tr>
              <a:tr h="290840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(-) Deduçõe</a:t>
                      </a:r>
                      <a:r>
                        <a:rPr lang="pt-BR" sz="1100" b="1" baseline="0" dirty="0" smtClean="0"/>
                        <a:t> Receita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7.145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6.505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640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7.159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6.532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-627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14.304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13.037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-1.267</a:t>
                      </a:r>
                      <a:endParaRPr lang="pt-BR" sz="1200" b="1" dirty="0"/>
                    </a:p>
                  </a:txBody>
                  <a:tcPr/>
                </a:tc>
              </a:tr>
              <a:tr h="288568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Receita</a:t>
                      </a:r>
                      <a:r>
                        <a:rPr lang="pt-BR" sz="1100" b="1" baseline="0" dirty="0" smtClean="0"/>
                        <a:t> de Capital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1.704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1.639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-65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1.605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-1.596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3.309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1.648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-1.661</a:t>
                      </a:r>
                      <a:endParaRPr lang="pt-BR" sz="1200" b="1" dirty="0"/>
                    </a:p>
                  </a:txBody>
                  <a:tcPr/>
                </a:tc>
              </a:tr>
              <a:tr h="288568">
                <a:tc>
                  <a:txBody>
                    <a:bodyPr/>
                    <a:lstStyle/>
                    <a:p>
                      <a:r>
                        <a:rPr lang="pt-BR" sz="1100" b="1" baseline="0" dirty="0" smtClean="0"/>
                        <a:t>  Alienação de Bens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/>
                </a:tc>
              </a:tr>
              <a:tr h="288568">
                <a:tc>
                  <a:txBody>
                    <a:bodyPr/>
                    <a:lstStyle/>
                    <a:p>
                      <a:r>
                        <a:rPr lang="pt-BR" sz="1100" b="1" baseline="0" dirty="0" smtClean="0"/>
                        <a:t>  Operação Crédito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667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-667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667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-667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1.334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-1.334</a:t>
                      </a:r>
                      <a:endParaRPr lang="pt-BR" sz="1200" b="1" dirty="0"/>
                    </a:p>
                  </a:txBody>
                  <a:tcPr/>
                </a:tc>
              </a:tr>
              <a:tr h="288568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  </a:t>
                      </a:r>
                      <a:r>
                        <a:rPr lang="pt-BR" sz="1100" b="1" dirty="0" err="1" smtClean="0"/>
                        <a:t>Transf</a:t>
                      </a:r>
                      <a:r>
                        <a:rPr lang="pt-BR" sz="1100" b="1" dirty="0" smtClean="0"/>
                        <a:t>.</a:t>
                      </a:r>
                      <a:r>
                        <a:rPr lang="pt-BR" sz="1100" b="1" baseline="0" dirty="0" smtClean="0"/>
                        <a:t> Capital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1.037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1.639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602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938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-929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1.975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1.648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-327</a:t>
                      </a:r>
                      <a:endParaRPr lang="pt-BR" sz="1200" b="1" dirty="0"/>
                    </a:p>
                  </a:txBody>
                  <a:tcPr/>
                </a:tc>
              </a:tr>
              <a:tr h="288159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Receita Total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75.936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72.477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-3.459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83.041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78.901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-4.140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158.977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151.378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-7.599</a:t>
                      </a:r>
                      <a:endParaRPr lang="pt-BR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2160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b="1" dirty="0" smtClean="0"/>
              <a:t>Controladoria Geral do Município</a:t>
            </a:r>
            <a:endParaRPr lang="pt-BR" sz="1400" b="1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00826" y="5929330"/>
            <a:ext cx="2133600" cy="500066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4</a:t>
            </a:fld>
            <a:endParaRPr lang="pt-BR" dirty="0"/>
          </a:p>
        </p:txBody>
      </p:sp>
      <p:pic>
        <p:nvPicPr>
          <p:cNvPr id="6146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428604"/>
            <a:ext cx="92869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logomarca PM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357166"/>
            <a:ext cx="85725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DESPESAS</a:t>
            </a:r>
            <a:b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500037" y="1785925"/>
          <a:ext cx="8215371" cy="3317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767"/>
                <a:gridCol w="625820"/>
                <a:gridCol w="789305"/>
                <a:gridCol w="754881"/>
                <a:gridCol w="692176"/>
                <a:gridCol w="789305"/>
                <a:gridCol w="723530"/>
                <a:gridCol w="789305"/>
                <a:gridCol w="789305"/>
                <a:gridCol w="716977"/>
              </a:tblGrid>
              <a:tr h="151447">
                <a:tc row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Especificação</a:t>
                      </a:r>
                      <a:endParaRPr lang="pt-BR" sz="1600" dirty="0"/>
                    </a:p>
                  </a:txBody>
                  <a:tcPr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CRONOGRAMA</a:t>
                      </a:r>
                      <a:r>
                        <a:rPr lang="pt-BR" baseline="0" dirty="0" smtClean="0"/>
                        <a:t> DE DESEMBOLSO ( R$ 1.000,00 )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3175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5º</a:t>
                      </a:r>
                      <a:r>
                        <a:rPr lang="pt-BR" sz="1600" b="1" baseline="0" dirty="0" smtClean="0"/>
                        <a:t> Bimestre</a:t>
                      </a:r>
                      <a:endParaRPr lang="pt-BR" sz="1600" b="1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6º Bimestre</a:t>
                      </a:r>
                      <a:endParaRPr lang="pt-BR" sz="1600" b="1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 3º Quadrimestre</a:t>
                      </a:r>
                      <a:endParaRPr lang="pt-BR" sz="1600" b="1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715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Realizada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Dif.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Realizada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Dif.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Realizada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Dif.</a:t>
                      </a:r>
                      <a:endParaRPr lang="pt-BR" sz="1200" b="1" dirty="0"/>
                    </a:p>
                  </a:txBody>
                  <a:tcPr anchor="b"/>
                </a:tc>
              </a:tr>
              <a:tr h="289700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Despesas Correntes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65.563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53.857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-11.706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65.563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35.864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-29.699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131.126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89.721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-41.405</a:t>
                      </a:r>
                      <a:endParaRPr lang="pt-BR" sz="1200" b="1" dirty="0"/>
                    </a:p>
                  </a:txBody>
                  <a:tcPr anchor="b"/>
                </a:tc>
              </a:tr>
              <a:tr h="289607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  Pessoal e  Encargos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31.517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37.680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6.163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31.517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29.373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-2.144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63.034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67.053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4.019</a:t>
                      </a:r>
                      <a:endParaRPr lang="pt-BR" sz="1200" b="1" dirty="0"/>
                    </a:p>
                  </a:txBody>
                  <a:tcPr anchor="b"/>
                </a:tc>
              </a:tr>
              <a:tr h="308380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  Juros Enc. Dívida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738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-738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738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-738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1.476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-1.476</a:t>
                      </a:r>
                      <a:endParaRPr lang="pt-BR" sz="1200" b="1" dirty="0"/>
                    </a:p>
                  </a:txBody>
                  <a:tcPr anchor="b"/>
                </a:tc>
              </a:tr>
              <a:tr h="271433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  Outras Desp. Cor.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33.308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16.177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-17.131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33.308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6.491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-26.817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66.616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22.668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-43.948</a:t>
                      </a:r>
                      <a:endParaRPr lang="pt-BR" sz="1200" b="1" dirty="0"/>
                    </a:p>
                  </a:txBody>
                  <a:tcPr anchor="b"/>
                </a:tc>
              </a:tr>
              <a:tr h="271433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Despesa de Capital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6.328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5.221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-1.107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6.328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3.186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-3.142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12.656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8.407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-4.249</a:t>
                      </a:r>
                      <a:endParaRPr lang="pt-BR" sz="1200" b="1" dirty="0"/>
                    </a:p>
                  </a:txBody>
                  <a:tcPr anchor="b"/>
                </a:tc>
              </a:tr>
              <a:tr h="271433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  Investimentos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4.998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3.401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-1.597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4.998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3.049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-1.949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9.996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6.450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-3.546</a:t>
                      </a:r>
                      <a:endParaRPr lang="pt-BR" sz="1200" b="1" dirty="0"/>
                    </a:p>
                  </a:txBody>
                  <a:tcPr anchor="b"/>
                </a:tc>
              </a:tr>
              <a:tr h="271433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  </a:t>
                      </a:r>
                      <a:r>
                        <a:rPr lang="pt-BR" sz="1200" b="1" dirty="0" err="1" smtClean="0"/>
                        <a:t>Amortiz</a:t>
                      </a:r>
                      <a:r>
                        <a:rPr lang="pt-BR" sz="1200" b="1" dirty="0" smtClean="0"/>
                        <a:t>.</a:t>
                      </a:r>
                      <a:r>
                        <a:rPr lang="pt-BR" sz="1200" b="1" baseline="0" dirty="0" smtClean="0"/>
                        <a:t> </a:t>
                      </a:r>
                      <a:r>
                        <a:rPr lang="pt-BR" sz="1200" b="1" dirty="0" smtClean="0"/>
                        <a:t>Dívida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1.330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1.820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490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1.330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-1.193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2.660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1.957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-703</a:t>
                      </a:r>
                      <a:endParaRPr lang="pt-BR" sz="1200" b="1" dirty="0"/>
                    </a:p>
                  </a:txBody>
                  <a:tcPr anchor="b"/>
                </a:tc>
              </a:tr>
              <a:tr h="334657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Total das</a:t>
                      </a:r>
                      <a:r>
                        <a:rPr lang="pt-BR" sz="1200" b="1" baseline="0" dirty="0" smtClean="0"/>
                        <a:t> Despesas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71.891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59.078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-12.813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71.891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39.050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-32.841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143.782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98.128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-45.654</a:t>
                      </a:r>
                      <a:endParaRPr lang="pt-BR" sz="1200" b="1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715017"/>
            <a:ext cx="2895600" cy="50006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b="1" dirty="0" smtClean="0"/>
              <a:t>Controladoria Geral do Município</a:t>
            </a:r>
            <a:endParaRPr lang="pt-BR" sz="1400" b="1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>
          <a:xfrm>
            <a:off x="6653242" y="6072205"/>
            <a:ext cx="2133600" cy="285753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5</a:t>
            </a:fld>
            <a:endParaRPr lang="pt-BR" dirty="0"/>
          </a:p>
        </p:txBody>
      </p:sp>
      <p:pic>
        <p:nvPicPr>
          <p:cNvPr id="1026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569" y="357166"/>
            <a:ext cx="10382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logomarca PMR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/>
          <a:stretch>
            <a:fillRect/>
          </a:stretch>
        </p:blipFill>
        <p:spPr bwMode="auto">
          <a:xfrm>
            <a:off x="7286644" y="357166"/>
            <a:ext cx="85725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ARRECADAÇÃO  X  DESPESA</a:t>
            </a:r>
            <a:br>
              <a:rPr lang="pt-BR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EXERCÍCIO DE 2014</a:t>
            </a:r>
            <a:endParaRPr lang="pt-BR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357158" y="1652830"/>
          <a:ext cx="8429688" cy="4191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714380"/>
                <a:gridCol w="785819"/>
                <a:gridCol w="714380"/>
                <a:gridCol w="1500198"/>
                <a:gridCol w="785817"/>
                <a:gridCol w="857256"/>
                <a:gridCol w="714380"/>
                <a:gridCol w="928698"/>
              </a:tblGrid>
              <a:tr h="354550">
                <a:tc gridSpan="4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Arrecadação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Superávit</a:t>
                      </a:r>
                      <a:endParaRPr lang="pt-BR" sz="1000" dirty="0"/>
                    </a:p>
                    <a:p>
                      <a:pPr algn="ctr"/>
                      <a:r>
                        <a:rPr lang="pt-BR" sz="1000" dirty="0" smtClean="0"/>
                        <a:t>Orçamentário</a:t>
                      </a:r>
                      <a:endParaRPr lang="pt-BR" sz="1000" dirty="0"/>
                    </a:p>
                  </a:txBody>
                  <a:tcPr anchor="ctr"/>
                </a:tc>
              </a:tr>
              <a:tr h="301748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Descrição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Realizada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Var.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Descrição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Meta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Realizada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Var.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pt-BR" sz="1050" dirty="0"/>
                    </a:p>
                  </a:txBody>
                  <a:tcPr/>
                </a:tc>
              </a:tr>
              <a:tr h="322518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Receitas</a:t>
                      </a:r>
                      <a:r>
                        <a:rPr lang="pt-BR" sz="1200" b="1" baseline="0" dirty="0" smtClean="0"/>
                        <a:t> </a:t>
                      </a:r>
                      <a:r>
                        <a:rPr lang="pt-BR" sz="1200" b="1" dirty="0" smtClean="0"/>
                        <a:t>Correntes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441.517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429.900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-11.617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Despesas Correntes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378.444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395.782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17.338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34.118</a:t>
                      </a:r>
                      <a:endParaRPr lang="pt-BR" sz="1200" b="1" dirty="0"/>
                    </a:p>
                  </a:txBody>
                  <a:tcPr anchor="b"/>
                </a:tc>
              </a:tr>
              <a:tr h="322518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Tributárias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81.188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77.143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-4.045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  Pessoal e  Encargos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180.669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217.819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37.150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b"/>
                </a:tc>
              </a:tr>
              <a:tr h="249312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Contribuições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11.324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12.950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1.626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  Juros Enc. Dívida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4.431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4.595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164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b"/>
                </a:tc>
              </a:tr>
              <a:tr h="332182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Patrimonial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29.819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31.380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1.561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  Outras Desp. Cor.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193.344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173.369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-19.976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b"/>
                </a:tc>
              </a:tr>
              <a:tr h="303610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Transferências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302.653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296.039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-6.614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t-BR" sz="1200" b="1" dirty="0" err="1" smtClean="0">
                          <a:solidFill>
                            <a:schemeClr val="tx1"/>
                          </a:solidFill>
                        </a:rPr>
                        <a:t>Desp</a:t>
                      </a:r>
                      <a:r>
                        <a:rPr lang="pt-BR" sz="1200" b="1" baseline="0" dirty="0" smtClean="0">
                          <a:solidFill>
                            <a:schemeClr val="tx1"/>
                          </a:solidFill>
                        </a:rPr>
                        <a:t> Intra-orçam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14.932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17.702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2.770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-637</a:t>
                      </a:r>
                      <a:endParaRPr lang="pt-BR" sz="1200" b="1" dirty="0"/>
                    </a:p>
                  </a:txBody>
                  <a:tcPr anchor="b"/>
                </a:tc>
              </a:tr>
              <a:tr h="265912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Outras Rec. Cor.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16.533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12.388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-4.145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Despesa de Capital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37.970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29.020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-8.950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-23.239</a:t>
                      </a:r>
                      <a:endParaRPr lang="pt-BR" sz="1200" b="1" dirty="0"/>
                    </a:p>
                  </a:txBody>
                  <a:tcPr anchor="b"/>
                </a:tc>
              </a:tr>
              <a:tr h="265912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Receitas</a:t>
                      </a:r>
                      <a:r>
                        <a:rPr lang="pt-BR" sz="1200" b="1" baseline="0" dirty="0" smtClean="0"/>
                        <a:t>  </a:t>
                      </a:r>
                      <a:r>
                        <a:rPr lang="pt-BR" sz="1200" b="1" baseline="0" dirty="0" err="1" smtClean="0"/>
                        <a:t>Intra-orç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13.688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17.065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3.377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  Investimentos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29.991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23.042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-6.949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pt-BR" sz="1050" b="1" dirty="0"/>
                    </a:p>
                  </a:txBody>
                  <a:tcPr anchor="b"/>
                </a:tc>
              </a:tr>
              <a:tr h="265912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Receitas</a:t>
                      </a:r>
                      <a:r>
                        <a:rPr lang="pt-BR" sz="1200" b="1" baseline="0" dirty="0" smtClean="0"/>
                        <a:t> </a:t>
                      </a:r>
                      <a:r>
                        <a:rPr lang="pt-BR" sz="1200" b="1" dirty="0" smtClean="0"/>
                        <a:t>Capital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10.651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5.781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-4.870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t-BR" sz="1200" b="1" dirty="0" err="1" smtClean="0">
                          <a:solidFill>
                            <a:schemeClr val="tx1"/>
                          </a:solidFill>
                        </a:rPr>
                        <a:t>Amort</a:t>
                      </a:r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. Dívida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7.979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5.978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-2.001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pt-BR" sz="1050" b="1" dirty="0"/>
                    </a:p>
                  </a:txBody>
                  <a:tcPr anchor="b"/>
                </a:tc>
              </a:tr>
              <a:tr h="322518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Alienação</a:t>
                      </a:r>
                      <a:r>
                        <a:rPr lang="pt-BR" sz="1200" b="1" baseline="0" dirty="0" smtClean="0"/>
                        <a:t> Bens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161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161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pt-BR" sz="1050" b="0" dirty="0"/>
                    </a:p>
                  </a:txBody>
                  <a:tcPr anchor="b"/>
                </a:tc>
              </a:tr>
              <a:tr h="265912">
                <a:tc>
                  <a:txBody>
                    <a:bodyPr/>
                    <a:lstStyle/>
                    <a:p>
                      <a:r>
                        <a:rPr lang="pt-BR" sz="1200" b="1" dirty="0" err="1" smtClean="0"/>
                        <a:t>Oper</a:t>
                      </a:r>
                      <a:r>
                        <a:rPr lang="pt-BR" sz="1200" b="1" dirty="0" smtClean="0"/>
                        <a:t>.</a:t>
                      </a:r>
                      <a:r>
                        <a:rPr lang="pt-BR" sz="1200" b="1" baseline="0" dirty="0" smtClean="0"/>
                        <a:t> </a:t>
                      </a:r>
                      <a:r>
                        <a:rPr lang="pt-BR" sz="1200" b="1" dirty="0" smtClean="0"/>
                        <a:t>Crédito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4.000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1.223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-2.777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pt-BR" sz="1050" dirty="0"/>
                    </a:p>
                  </a:txBody>
                  <a:tcPr anchor="b"/>
                </a:tc>
              </a:tr>
              <a:tr h="265912">
                <a:tc>
                  <a:txBody>
                    <a:bodyPr/>
                    <a:lstStyle/>
                    <a:p>
                      <a:r>
                        <a:rPr lang="pt-BR" sz="1200" b="1" dirty="0" err="1" smtClean="0"/>
                        <a:t>Transf</a:t>
                      </a:r>
                      <a:r>
                        <a:rPr lang="pt-BR" sz="1200" b="1" dirty="0" smtClean="0"/>
                        <a:t>. Capital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6.651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4.397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-2.254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pt-BR" sz="1050" dirty="0"/>
                    </a:p>
                  </a:txBody>
                  <a:tcPr anchor="b"/>
                </a:tc>
              </a:tr>
              <a:tr h="265912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Receita Total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465.856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452.746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-13.110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Despesa Total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431.346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442.504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11.158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10.242</a:t>
                      </a:r>
                      <a:endParaRPr lang="pt-BR" sz="1200" b="1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071802" y="6072206"/>
            <a:ext cx="2895600" cy="4286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Controladoria Geral do Município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72264" y="6000768"/>
            <a:ext cx="2133600" cy="500066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6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28604"/>
            <a:ext cx="92869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logomarca PM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06" y="357166"/>
            <a:ext cx="85725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400" dirty="0" smtClean="0"/>
              <a:t>ACOMPANHAMENTO ORÇAMENTÁRIO</a:t>
            </a:r>
            <a:br>
              <a:rPr lang="pt-BR" sz="2400" dirty="0" smtClean="0"/>
            </a:br>
            <a:r>
              <a:rPr lang="pt-BR" sz="2400" dirty="0" smtClean="0"/>
              <a:t>EXERCÍCIO DE 2014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857893"/>
            <a:ext cx="2895600" cy="642942"/>
          </a:xfrm>
        </p:spPr>
        <p:txBody>
          <a:bodyPr/>
          <a:lstStyle/>
          <a:p>
            <a:r>
              <a:rPr lang="pt-BR" dirty="0" smtClean="0"/>
              <a:t>Controladoria Geral do Município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000769"/>
            <a:ext cx="2133600" cy="357190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7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00042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572396" y="428604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</p:nvPr>
        </p:nvGraphicFramePr>
        <p:xfrm>
          <a:off x="857224" y="2000240"/>
          <a:ext cx="7286678" cy="207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590"/>
                <a:gridCol w="1040953"/>
                <a:gridCol w="946321"/>
                <a:gridCol w="1135586"/>
                <a:gridCol w="946321"/>
                <a:gridCol w="1135586"/>
                <a:gridCol w="946321"/>
              </a:tblGrid>
              <a:tr h="414340">
                <a:tc row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Descrição</a:t>
                      </a:r>
                      <a:endParaRPr lang="pt-BR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1º </a:t>
                      </a:r>
                      <a:r>
                        <a:rPr lang="pt-BR" sz="1400" baseline="0" dirty="0" smtClean="0"/>
                        <a:t> Quadrimestre</a:t>
                      </a:r>
                      <a:endParaRPr lang="pt-BR" sz="1400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2º </a:t>
                      </a:r>
                      <a:r>
                        <a:rPr lang="pt-BR" sz="1400" baseline="0" dirty="0" smtClean="0"/>
                        <a:t> Quadrimestre</a:t>
                      </a:r>
                      <a:endParaRPr lang="pt-BR" sz="1400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aseline="0" dirty="0" smtClean="0"/>
                        <a:t>3º Quadrimestre</a:t>
                      </a:r>
                      <a:endParaRPr lang="pt-BR" sz="1400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</a:tr>
              <a:tr h="4143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Valor</a:t>
                      </a:r>
                      <a:endParaRPr lang="pt-BR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%</a:t>
                      </a:r>
                      <a:endParaRPr lang="pt-BR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Valor</a:t>
                      </a:r>
                      <a:endParaRPr lang="pt-BR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%</a:t>
                      </a:r>
                      <a:endParaRPr lang="pt-BR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Valor</a:t>
                      </a:r>
                      <a:endParaRPr lang="pt-BR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%</a:t>
                      </a:r>
                      <a:endParaRPr lang="pt-BR" sz="1400" dirty="0"/>
                    </a:p>
                  </a:txBody>
                  <a:tcPr anchor="b"/>
                </a:tc>
              </a:tr>
              <a:tr h="4143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Receita</a:t>
                      </a:r>
                      <a:endParaRPr lang="pt-BR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159.408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100,00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141.960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100,00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151.378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100,00</a:t>
                      </a:r>
                      <a:endParaRPr lang="pt-BR" sz="1200" b="1" dirty="0"/>
                    </a:p>
                  </a:txBody>
                  <a:tcPr anchor="b"/>
                </a:tc>
              </a:tr>
              <a:tr h="4143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Despesa</a:t>
                      </a:r>
                      <a:endParaRPr lang="pt-BR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210.665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132,16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133.711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94,19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98.128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64,82</a:t>
                      </a:r>
                      <a:endParaRPr lang="pt-BR" sz="1200" b="1" dirty="0"/>
                    </a:p>
                  </a:txBody>
                  <a:tcPr anchor="b"/>
                </a:tc>
              </a:tr>
              <a:tr h="414340"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Sup</a:t>
                      </a:r>
                      <a:r>
                        <a:rPr lang="pt-BR" sz="1400" dirty="0" smtClean="0"/>
                        <a:t>/</a:t>
                      </a:r>
                      <a:r>
                        <a:rPr lang="pt-BR" sz="1400" dirty="0" err="1" smtClean="0"/>
                        <a:t>Déf</a:t>
                      </a:r>
                      <a:endParaRPr lang="pt-BR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-51.258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-32,16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8.250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5,81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53.250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35,18</a:t>
                      </a:r>
                      <a:endParaRPr lang="pt-BR" sz="1200" b="1" dirty="0"/>
                    </a:p>
                  </a:txBody>
                  <a:tcPr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5804" y="642918"/>
            <a:ext cx="8229600" cy="12858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RECEITA ARRECADADA  X  DESPESA EMPENHADA</a:t>
            </a:r>
            <a:br>
              <a:rPr lang="pt-B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pt-B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Exercício de 2014</a:t>
            </a:r>
            <a:endParaRPr lang="pt-BR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57200" y="2500307"/>
          <a:ext cx="8229600" cy="228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814390"/>
                <a:gridCol w="1014410"/>
                <a:gridCol w="914400"/>
                <a:gridCol w="914400"/>
                <a:gridCol w="914400"/>
              </a:tblGrid>
              <a:tr h="361033">
                <a:tc rowSpan="2">
                  <a:txBody>
                    <a:bodyPr/>
                    <a:lstStyle/>
                    <a:p>
                      <a:r>
                        <a:rPr lang="pt-BR" sz="1400" dirty="0" smtClean="0"/>
                        <a:t>Descrição</a:t>
                      </a:r>
                      <a:endParaRPr lang="pt-BR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5º Bimestre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6º Bimestre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3º Quadrimestre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No</a:t>
                      </a:r>
                      <a:r>
                        <a:rPr lang="pt-BR" sz="1400" baseline="0" dirty="0" smtClean="0"/>
                        <a:t>  Exercício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52088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Valor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%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Valor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%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Valor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%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Valor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%</a:t>
                      </a:r>
                      <a:endParaRPr lang="pt-BR" sz="1600" b="1" dirty="0"/>
                    </a:p>
                  </a:txBody>
                  <a:tcPr/>
                </a:tc>
              </a:tr>
              <a:tr h="494941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Receita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/>
                        <a:t>72.477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100,00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/>
                        <a:t>78.901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100,00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151.378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100,00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452.746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100,00</a:t>
                      </a:r>
                      <a:endParaRPr lang="pt-BR" sz="1600" b="1" dirty="0"/>
                    </a:p>
                  </a:txBody>
                  <a:tcPr anchor="b"/>
                </a:tc>
              </a:tr>
              <a:tr h="469802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Despesa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59.078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81,51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39.050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49,49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98.128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64,82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442.504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97,74</a:t>
                      </a:r>
                      <a:endParaRPr lang="pt-BR" sz="1600" b="1" dirty="0"/>
                    </a:p>
                  </a:txBody>
                  <a:tcPr anchor="b"/>
                </a:tc>
              </a:tr>
              <a:tr h="608152">
                <a:tc>
                  <a:txBody>
                    <a:bodyPr/>
                    <a:lstStyle/>
                    <a:p>
                      <a:endParaRPr lang="pt-BR" sz="1600" b="1" dirty="0" smtClean="0"/>
                    </a:p>
                    <a:p>
                      <a:pPr algn="ctr"/>
                      <a:r>
                        <a:rPr lang="pt-BR" sz="1600" b="1" dirty="0" err="1" smtClean="0"/>
                        <a:t>Sup</a:t>
                      </a:r>
                      <a:r>
                        <a:rPr lang="pt-BR" sz="1600" b="1" dirty="0" smtClean="0"/>
                        <a:t>/</a:t>
                      </a:r>
                      <a:r>
                        <a:rPr lang="pt-BR" sz="1600" b="1" dirty="0" err="1" smtClean="0"/>
                        <a:t>Def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13.399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18,19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39.851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50,51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53.250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35,18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10.242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2,26</a:t>
                      </a:r>
                      <a:endParaRPr lang="pt-BR" sz="1600" b="1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000364" y="5786454"/>
            <a:ext cx="2895600" cy="3571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Controladoria Geral do Município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81804" y="5786454"/>
            <a:ext cx="2133600" cy="428627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8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785794"/>
            <a:ext cx="78581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572396" y="785794"/>
            <a:ext cx="71438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144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CUMPRIMENTO DAS METAS FISCAIS - LDO</a:t>
            </a:r>
            <a:br>
              <a:rPr lang="pt-BR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pt-BR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EXERCÍCIO DE 2014</a:t>
            </a:r>
            <a:br>
              <a:rPr lang="pt-BR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pt-BR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571472" y="2772739"/>
          <a:ext cx="7929620" cy="2370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405"/>
                <a:gridCol w="1982405"/>
                <a:gridCol w="1982405"/>
                <a:gridCol w="1982405"/>
              </a:tblGrid>
              <a:tr h="38957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Realizado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Cumprimento</a:t>
                      </a:r>
                      <a:endParaRPr lang="pt-BR" dirty="0"/>
                    </a:p>
                  </a:txBody>
                  <a:tcPr/>
                </a:tc>
              </a:tr>
              <a:tr h="389573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Receitas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465.856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452.746</a:t>
                      </a:r>
                      <a:endParaRPr lang="pt-BR" sz="20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Não</a:t>
                      </a:r>
                      <a:endParaRPr lang="pt-BR" sz="1600" b="1" dirty="0"/>
                    </a:p>
                  </a:txBody>
                  <a:tcPr anchor="b"/>
                </a:tc>
              </a:tr>
              <a:tr h="389573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Despesas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465.856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442.504</a:t>
                      </a:r>
                      <a:endParaRPr lang="pt-BR" sz="20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Sim</a:t>
                      </a:r>
                      <a:endParaRPr lang="pt-BR" sz="1600" b="1" dirty="0"/>
                    </a:p>
                  </a:txBody>
                  <a:tcPr anchor="b"/>
                </a:tc>
              </a:tr>
              <a:tr h="389573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Resultado Primário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5.682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-10.448</a:t>
                      </a:r>
                      <a:endParaRPr lang="pt-BR" sz="20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Não</a:t>
                      </a:r>
                      <a:endParaRPr lang="pt-BR" sz="1600" b="1" dirty="0"/>
                    </a:p>
                  </a:txBody>
                  <a:tcPr anchor="b"/>
                </a:tc>
              </a:tr>
              <a:tr h="389573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Resultado Nominal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12.453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1.394</a:t>
                      </a:r>
                      <a:endParaRPr lang="pt-BR" sz="20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Sim</a:t>
                      </a:r>
                      <a:endParaRPr lang="pt-BR" sz="1600" b="1" dirty="0"/>
                    </a:p>
                  </a:txBody>
                  <a:tcPr anchor="b"/>
                </a:tc>
              </a:tr>
              <a:tr h="389573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Montante da Dívida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139.298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118.938</a:t>
                      </a:r>
                      <a:endParaRPr lang="pt-BR" sz="20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Sim</a:t>
                      </a:r>
                      <a:endParaRPr lang="pt-BR" sz="1600" b="1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857892"/>
            <a:ext cx="2895600" cy="3571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9</a:t>
            </a:fld>
            <a:endParaRPr lang="pt-BR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1" y="909627"/>
            <a:ext cx="857257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logomarca PM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928670"/>
            <a:ext cx="85725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14406</TotalTime>
  <Words>1532</Words>
  <Application>Microsoft Office PowerPoint</Application>
  <PresentationFormat>Apresentação na tela (4:3)</PresentationFormat>
  <Paragraphs>819</Paragraphs>
  <Slides>22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AUDIÊNCIA PÚBLICA</vt:lpstr>
      <vt:lpstr>EXERCÍCIO DE 2014 3º QUADRIMESTRE</vt:lpstr>
      <vt:lpstr>METAS FISCAIS PREVISTAS - LDO EXERCÍCIO DE 2014</vt:lpstr>
      <vt:lpstr>ARRECADAÇÃO Exercício  de 2014</vt:lpstr>
      <vt:lpstr>DESPESAS Exercício de 2014</vt:lpstr>
      <vt:lpstr>ARRECADAÇÃO  X  DESPESA  EXERCÍCIO DE 2014</vt:lpstr>
      <vt:lpstr>ACOMPANHAMENTO ORÇAMENTÁRIO EXERCÍCIO DE 2014</vt:lpstr>
      <vt:lpstr>RECEITA ARRECADADA  X  DESPESA EMPENHADA Exercício de 2014</vt:lpstr>
      <vt:lpstr>CUMPRIMENTO DAS METAS FISCAIS - LDO EXERCÍCIO DE 2014 </vt:lpstr>
      <vt:lpstr>APLICAÇÃO NA EDUCAÇÃO Exercício de 2014 </vt:lpstr>
      <vt:lpstr>APLICAÇÃO NA SAÚDE EXERCÍCIO DE 2014</vt:lpstr>
      <vt:lpstr>RESENPREV Exercício de 2014</vt:lpstr>
      <vt:lpstr>RESENPREV Exercício de 2014</vt:lpstr>
      <vt:lpstr>RESULTADO NOMINAL Exercício de 2014</vt:lpstr>
      <vt:lpstr>LIMITE DA DÍVIDA CONSOLIDADA LÍQUIDA EXERCÍCIO DE 2014</vt:lpstr>
      <vt:lpstr>DESPESA COM PESSOAL Exercício de 2014</vt:lpstr>
      <vt:lpstr>RESULTADO PRIMÁRIO Exercício de 2014</vt:lpstr>
      <vt:lpstr>Slide 18</vt:lpstr>
      <vt:lpstr>Slide 19</vt:lpstr>
      <vt:lpstr>ESFORÇO FINANCEIRO DA GESTÃO PERÍODO 2012/2014</vt:lpstr>
      <vt:lpstr>Equilíbrio Financeiro da Gestão Período 2009/2014</vt:lpstr>
      <vt:lpstr>ELABORADO E APRESENTADO POR: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</dc:title>
  <dc:creator>Ludemar</dc:creator>
  <cp:lastModifiedBy>PROPRIETARIO</cp:lastModifiedBy>
  <cp:revision>1193</cp:revision>
  <dcterms:created xsi:type="dcterms:W3CDTF">2009-07-01T21:56:22Z</dcterms:created>
  <dcterms:modified xsi:type="dcterms:W3CDTF">2015-02-11T18:55:56Z</dcterms:modified>
</cp:coreProperties>
</file>